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82" r:id="rId3"/>
    <p:sldId id="256" r:id="rId4"/>
    <p:sldId id="257" r:id="rId5"/>
    <p:sldId id="277" r:id="rId6"/>
    <p:sldId id="275" r:id="rId7"/>
    <p:sldId id="281" r:id="rId8"/>
    <p:sldId id="258" r:id="rId9"/>
    <p:sldId id="270" r:id="rId10"/>
    <p:sldId id="269" r:id="rId11"/>
    <p:sldId id="263" r:id="rId12"/>
    <p:sldId id="264" r:id="rId13"/>
    <p:sldId id="267" r:id="rId14"/>
    <p:sldId id="265" r:id="rId15"/>
    <p:sldId id="268" r:id="rId16"/>
    <p:sldId id="273" r:id="rId17"/>
    <p:sldId id="259" r:id="rId18"/>
    <p:sldId id="261" r:id="rId19"/>
    <p:sldId id="260" r:id="rId20"/>
    <p:sldId id="280" r:id="rId21"/>
    <p:sldId id="279" r:id="rId22"/>
    <p:sldId id="272" r:id="rId23"/>
    <p:sldId id="278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Gooldy" initials="JG" lastIdx="0" clrIdx="0">
    <p:extLst>
      <p:ext uri="{19B8F6BF-5375-455C-9EA6-DF929625EA0E}">
        <p15:presenceInfo xmlns:p15="http://schemas.microsoft.com/office/powerpoint/2012/main" userId="935e21f1afba00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5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4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4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31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9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4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8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7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9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4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3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A592-8DC7-4E2D-BFB7-BF2D4A07A6C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6B0-E1F1-40DF-8B23-06AB4E2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9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ghtwatchnet.net/" TargetMode="External"/><Relationship Id="rId3" Type="http://schemas.openxmlformats.org/officeDocument/2006/relationships/hyperlink" Target="https://ylsystem.org/" TargetMode="External"/><Relationship Id="rId7" Type="http://schemas.openxmlformats.org/officeDocument/2006/relationships/hyperlink" Target="http://www.arrl.org/resources/nets/client/netdetail.html?mfind=2394" TargetMode="External"/><Relationship Id="rId2" Type="http://schemas.openxmlformats.org/officeDocument/2006/relationships/hyperlink" Target="https://www.inarrl.org/index.php/public-service/indiana-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rl.org/resources/nets/client/netdetail.html?mfind=1889" TargetMode="External"/><Relationship Id="rId5" Type="http://schemas.openxmlformats.org/officeDocument/2006/relationships/hyperlink" Target="http://www.arrl.org/resources/nets/client/netdetail.html?mfind=2383" TargetMode="External"/><Relationship Id="rId4" Type="http://schemas.openxmlformats.org/officeDocument/2006/relationships/hyperlink" Target="http://www.arrl.org/resources/nets/client/netdetail.html?mfind=2355" TargetMode="External"/><Relationship Id="rId9" Type="http://schemas.openxmlformats.org/officeDocument/2006/relationships/hyperlink" Target="http://www.arrl.org/resources/nets/client/netdetail.html?mfind=188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testcalendar.com/weeklycont.php" TargetMode="External"/><Relationship Id="rId3" Type="http://schemas.openxmlformats.org/officeDocument/2006/relationships/hyperlink" Target="http://www.arrl.org/on-the-air" TargetMode="External"/><Relationship Id="rId7" Type="http://schemas.openxmlformats.org/officeDocument/2006/relationships/hyperlink" Target="https://ksarrl.org/deeplink/" TargetMode="External"/><Relationship Id="rId2" Type="http://schemas.openxmlformats.org/officeDocument/2006/relationships/hyperlink" Target="http://www.arr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rz.com/" TargetMode="External"/><Relationship Id="rId5" Type="http://schemas.openxmlformats.org/officeDocument/2006/relationships/hyperlink" Target="http://www.websdr.org/" TargetMode="External"/><Relationship Id="rId4" Type="http://schemas.openxmlformats.org/officeDocument/2006/relationships/hyperlink" Target="http://www.arrl.org/arrl-magazin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@aol.com" TargetMode="External"/><Relationship Id="rId2" Type="http://schemas.openxmlformats.org/officeDocument/2006/relationships/hyperlink" Target="mailto:w9kd@ao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Ionosphe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Amateur Radio </a:t>
            </a:r>
            <a:br>
              <a:rPr lang="en-US" dirty="0"/>
            </a:br>
            <a:r>
              <a:rPr lang="en-US" dirty="0"/>
              <a:t>High Frequency Communication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gooldy, W9KD</a:t>
            </a:r>
          </a:p>
          <a:p>
            <a:r>
              <a:rPr lang="en-US" smtClean="0"/>
              <a:t>January 26, 2023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297" y="1558925"/>
            <a:ext cx="27622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about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68933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 smtClean="0"/>
              <a:t>Technical discussions</a:t>
            </a:r>
          </a:p>
          <a:p>
            <a:r>
              <a:rPr lang="en-US" dirty="0" smtClean="0"/>
              <a:t>Experimentation</a:t>
            </a:r>
          </a:p>
          <a:p>
            <a:r>
              <a:rPr lang="en-US" dirty="0" smtClean="0"/>
              <a:t>Radio phenomenon</a:t>
            </a:r>
          </a:p>
          <a:p>
            <a:r>
              <a:rPr lang="en-US" dirty="0" smtClean="0"/>
              <a:t>Building things</a:t>
            </a:r>
          </a:p>
          <a:p>
            <a:r>
              <a:rPr lang="en-US" dirty="0" smtClean="0"/>
              <a:t>Modes on HF: SSB, AM, CW, FT8, PSK, </a:t>
            </a:r>
            <a:r>
              <a:rPr lang="en-US" smtClean="0"/>
              <a:t>RTTY, Packet</a:t>
            </a:r>
            <a:r>
              <a:rPr lang="en-US" dirty="0" smtClean="0"/>
              <a:t>, SSTV, more</a:t>
            </a:r>
          </a:p>
          <a:p>
            <a:pPr lvl="1"/>
            <a:r>
              <a:rPr lang="en-US" dirty="0" smtClean="0"/>
              <a:t>Learning CW (Continuous Wave)  “Train your Brain”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231" y="2097088"/>
            <a:ext cx="3732573" cy="18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4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</a:t>
            </a:r>
            <a:br>
              <a:rPr lang="en-US" dirty="0" smtClean="0"/>
            </a:br>
            <a:r>
              <a:rPr lang="en-US" sz="2400" dirty="0" smtClean="0"/>
              <a:t>Most nets are listed with ARRL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05444"/>
            <a:ext cx="9905999" cy="42083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Indiana Traffic Net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www.inarrl.org/index.php/public-service/indiana-nts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https://ylsystem.org</a:t>
            </a:r>
            <a:r>
              <a:rPr lang="en-US" dirty="0" smtClean="0"/>
              <a:t>     (14.332 MHz)</a:t>
            </a:r>
          </a:p>
          <a:p>
            <a:r>
              <a:rPr lang="en-US" b="1" u="sng" dirty="0" smtClean="0">
                <a:hlinkClick r:id="rId4"/>
              </a:rPr>
              <a:t>Midwest </a:t>
            </a:r>
            <a:r>
              <a:rPr lang="en-US" b="1" u="sng" dirty="0">
                <a:hlinkClick r:id="rId4"/>
              </a:rPr>
              <a:t>Amateur Radio </a:t>
            </a:r>
            <a:r>
              <a:rPr lang="en-US" b="1" u="sng" dirty="0" smtClean="0">
                <a:hlinkClick r:id="rId4"/>
              </a:rPr>
              <a:t>Service</a:t>
            </a:r>
            <a:r>
              <a:rPr lang="en-US" b="1" u="sng" dirty="0" smtClean="0"/>
              <a:t>  (MIDCARS), (EASTCARS)</a:t>
            </a:r>
            <a:endParaRPr lang="en-US" dirty="0" smtClean="0"/>
          </a:p>
          <a:p>
            <a:r>
              <a:rPr lang="en-US" b="1" dirty="0" smtClean="0">
                <a:hlinkClick r:id="rId5"/>
              </a:rPr>
              <a:t>Maritime </a:t>
            </a:r>
            <a:r>
              <a:rPr lang="en-US" b="1" dirty="0">
                <a:hlinkClick r:id="rId5"/>
              </a:rPr>
              <a:t>Mobile Service Network</a:t>
            </a:r>
            <a:endParaRPr lang="en-US" dirty="0" smtClean="0"/>
          </a:p>
          <a:p>
            <a:r>
              <a:rPr lang="en-US" b="1" dirty="0">
                <a:hlinkClick r:id="rId6"/>
              </a:rPr>
              <a:t>Professional Loafers Club</a:t>
            </a:r>
            <a:endParaRPr lang="en-US" dirty="0" smtClean="0"/>
          </a:p>
          <a:p>
            <a:r>
              <a:rPr lang="en-US" b="1" dirty="0" smtClean="0">
                <a:hlinkClick r:id="rId7"/>
              </a:rPr>
              <a:t>Hurricane </a:t>
            </a:r>
            <a:r>
              <a:rPr lang="en-US" b="1" dirty="0">
                <a:hlinkClick r:id="rId7"/>
              </a:rPr>
              <a:t>Watch Net</a:t>
            </a:r>
            <a:endParaRPr lang="en-US" dirty="0" smtClean="0"/>
          </a:p>
          <a:p>
            <a:r>
              <a:rPr lang="en-US" dirty="0">
                <a:hlinkClick r:id="rId8"/>
              </a:rPr>
              <a:t>http://www.nightwatchnet.net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hlinkClick r:id="rId9"/>
              </a:rPr>
              <a:t>Mobile </a:t>
            </a:r>
            <a:r>
              <a:rPr lang="en-US" b="1" dirty="0">
                <a:hlinkClick r:id="rId9"/>
              </a:rPr>
              <a:t>Emergency &amp; County Hunters </a:t>
            </a:r>
            <a:r>
              <a:rPr lang="en-US" b="1" dirty="0" smtClean="0">
                <a:hlinkClick r:id="rId9"/>
              </a:rPr>
              <a:t>Net</a:t>
            </a:r>
            <a:endParaRPr lang="en-US" b="1" dirty="0" smtClean="0"/>
          </a:p>
          <a:p>
            <a:r>
              <a:rPr lang="en-US" b="1" dirty="0" smtClean="0"/>
              <a:t>Hundreds of nets   ARRL has a list of several.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Events</a:t>
            </a:r>
            <a:br>
              <a:rPr lang="en-US" dirty="0" smtClean="0"/>
            </a:br>
            <a:r>
              <a:rPr lang="en-US" sz="2200" dirty="0"/>
              <a:t>Special Event Station is a special operation usually in </a:t>
            </a:r>
            <a:r>
              <a:rPr lang="en-US" sz="2200" b="1" dirty="0"/>
              <a:t>observation or commemoration of a special or historical event</a:t>
            </a:r>
            <a:r>
              <a:rPr lang="en-US" sz="2200" dirty="0"/>
              <a:t>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87" y="2246234"/>
            <a:ext cx="4564285" cy="2898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1413" y="5298475"/>
            <a:ext cx="7763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http://www.arrl.org/special_events/search/page:2/model:Event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893" y="2246234"/>
            <a:ext cx="4853208" cy="28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40" y="618518"/>
            <a:ext cx="7478418" cy="60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air programs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710587"/>
            <a:ext cx="4648317" cy="3342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15" y="1710587"/>
            <a:ext cx="5191405" cy="33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awards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6188" y="1822541"/>
            <a:ext cx="5579495" cy="4012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96" y="1822541"/>
            <a:ext cx="3272484" cy="2471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14" y="3713526"/>
            <a:ext cx="3755649" cy="29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87457"/>
            <a:ext cx="9905998" cy="1478570"/>
          </a:xfrm>
        </p:spPr>
        <p:txBody>
          <a:bodyPr/>
          <a:lstStyle/>
          <a:p>
            <a:r>
              <a:rPr lang="en-US" dirty="0" smtClean="0"/>
              <a:t>Contests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95" y="1047552"/>
            <a:ext cx="7710996" cy="56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553204"/>
            <a:ext cx="9905998" cy="1478570"/>
          </a:xfrm>
        </p:spPr>
        <p:txBody>
          <a:bodyPr/>
          <a:lstStyle/>
          <a:p>
            <a:r>
              <a:rPr lang="en-US" dirty="0" smtClean="0"/>
              <a:t>What equipment does it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33" y="1876263"/>
            <a:ext cx="9905999" cy="434542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HF radio, power supply (and computer if you want to do digital)</a:t>
            </a:r>
          </a:p>
          <a:p>
            <a:r>
              <a:rPr lang="en-US" sz="2800" dirty="0" smtClean="0"/>
              <a:t>Feedline</a:t>
            </a:r>
          </a:p>
          <a:p>
            <a:r>
              <a:rPr lang="en-US" sz="2800" dirty="0" smtClean="0"/>
              <a:t>Antenna (Piece of wire will do fine)</a:t>
            </a:r>
          </a:p>
          <a:p>
            <a:r>
              <a:rPr lang="en-US" sz="2800" dirty="0"/>
              <a:t>Impedance matching </a:t>
            </a:r>
            <a:r>
              <a:rPr lang="en-US" sz="2800" dirty="0" smtClean="0"/>
              <a:t>tuner (usually, but not always, needed)</a:t>
            </a:r>
          </a:p>
          <a:p>
            <a:r>
              <a:rPr lang="en-US" sz="2800" dirty="0" smtClean="0"/>
              <a:t>Watt/SWR meter</a:t>
            </a:r>
          </a:p>
          <a:p>
            <a:r>
              <a:rPr lang="en-US" sz="2800" dirty="0" smtClean="0"/>
              <a:t>Somewhere to put an antenna</a:t>
            </a:r>
          </a:p>
          <a:p>
            <a:pPr lvl="1"/>
            <a:r>
              <a:rPr lang="en-US" sz="2400" dirty="0" smtClean="0"/>
              <a:t>Tree, tower, attic, ground mount, creative (i.e. flag pole)</a:t>
            </a:r>
          </a:p>
          <a:p>
            <a:pPr lvl="1"/>
            <a:r>
              <a:rPr lang="en-US" sz="2400" dirty="0" smtClean="0"/>
              <a:t>HOA’s and antennas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does it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22915"/>
            <a:ext cx="9905999" cy="3541714"/>
          </a:xfrm>
        </p:spPr>
        <p:txBody>
          <a:bodyPr/>
          <a:lstStyle/>
          <a:p>
            <a:r>
              <a:rPr lang="en-US" dirty="0" smtClean="0"/>
              <a:t>Good used HF radios start around $350</a:t>
            </a:r>
          </a:p>
          <a:p>
            <a:r>
              <a:rPr lang="en-US" dirty="0" smtClean="0"/>
              <a:t>Used power supply  </a:t>
            </a:r>
            <a:r>
              <a:rPr lang="en-US" dirty="0" err="1" smtClean="0"/>
              <a:t>apx</a:t>
            </a:r>
            <a:r>
              <a:rPr lang="en-US" dirty="0" smtClean="0"/>
              <a:t>.  $75</a:t>
            </a:r>
          </a:p>
          <a:p>
            <a:r>
              <a:rPr lang="en-US" dirty="0" smtClean="0"/>
              <a:t>Antenna, feedline, connectors, rope $30-$150  </a:t>
            </a:r>
          </a:p>
          <a:p>
            <a:r>
              <a:rPr lang="en-US" dirty="0" smtClean="0"/>
              <a:t>Good used tuner &lt;$100</a:t>
            </a:r>
          </a:p>
          <a:p>
            <a:r>
              <a:rPr lang="en-US" dirty="0" smtClean="0"/>
              <a:t>Good used Watt/SWR meter &lt;$40</a:t>
            </a:r>
          </a:p>
          <a:p>
            <a:r>
              <a:rPr lang="en-US" dirty="0" smtClean="0"/>
              <a:t>$500 - $700 total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007" y="5118389"/>
            <a:ext cx="3409950" cy="127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94" y="5118389"/>
            <a:ext cx="2304459" cy="1247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8094" y="4572000"/>
            <a:ext cx="230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Icom</a:t>
            </a:r>
            <a:r>
              <a:rPr lang="en-US" dirty="0" smtClean="0"/>
              <a:t> IC-706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7200725" y="4572001"/>
            <a:ext cx="336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Kenwood TS-440sAT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506551"/>
            <a:ext cx="9905998" cy="1478570"/>
          </a:xfrm>
        </p:spPr>
        <p:txBody>
          <a:bodyPr/>
          <a:lstStyle/>
          <a:p>
            <a:r>
              <a:rPr lang="en-US" dirty="0" smtClean="0"/>
              <a:t>What you need to know to pass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21353"/>
            <a:ext cx="9905999" cy="445893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Safety practices</a:t>
            </a:r>
          </a:p>
          <a:p>
            <a:r>
              <a:rPr lang="en-US" sz="2600" dirty="0" smtClean="0"/>
              <a:t>Rules and regulations</a:t>
            </a:r>
          </a:p>
          <a:p>
            <a:r>
              <a:rPr lang="en-US" sz="2600" dirty="0" smtClean="0"/>
              <a:t>HF band plan</a:t>
            </a:r>
          </a:p>
          <a:p>
            <a:r>
              <a:rPr lang="en-US" sz="2600" dirty="0" smtClean="0"/>
              <a:t>Proper operational practices </a:t>
            </a:r>
          </a:p>
          <a:p>
            <a:r>
              <a:rPr lang="en-US" sz="2600" dirty="0" smtClean="0"/>
              <a:t>Very basic electronics</a:t>
            </a:r>
          </a:p>
          <a:p>
            <a:pPr lvl="1"/>
            <a:r>
              <a:rPr lang="en-US" sz="2300" dirty="0"/>
              <a:t>Don’t worry.  We </a:t>
            </a:r>
            <a:r>
              <a:rPr lang="en-US" sz="2300" dirty="0" smtClean="0"/>
              <a:t>can </a:t>
            </a:r>
            <a:r>
              <a:rPr lang="en-US" sz="2300" dirty="0"/>
              <a:t>help you with electronic knowledge. </a:t>
            </a:r>
            <a:endParaRPr lang="en-US" sz="2300" dirty="0" smtClean="0"/>
          </a:p>
          <a:p>
            <a:pPr lvl="1"/>
            <a:r>
              <a:rPr lang="en-US" sz="2300" dirty="0" smtClean="0"/>
              <a:t>No complex math needed</a:t>
            </a:r>
          </a:p>
          <a:p>
            <a:r>
              <a:rPr lang="en-US" sz="2600" dirty="0" smtClean="0"/>
              <a:t>Study guides available</a:t>
            </a:r>
          </a:p>
          <a:p>
            <a:r>
              <a:rPr lang="en-US" sz="2600" dirty="0" smtClean="0"/>
              <a:t>Free online practice test exams</a:t>
            </a:r>
          </a:p>
        </p:txBody>
      </p:sp>
    </p:spTree>
    <p:extLst>
      <p:ext uri="{BB962C8B-B14F-4D97-AF65-F5344CB8AC3E}">
        <p14:creationId xmlns:p14="http://schemas.microsoft.com/office/powerpoint/2010/main" val="150077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Hf</a:t>
            </a:r>
            <a:r>
              <a:rPr lang="en-US" dirty="0" smtClean="0"/>
              <a:t> </a:t>
            </a:r>
            <a:r>
              <a:rPr lang="en-US" dirty="0" err="1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called “High Frequency” when it is one of the lowest bands in ham radio?  And why is it called “Short Wave” when the antennas are long?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72" y="3135441"/>
            <a:ext cx="8197040" cy="32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184885"/>
            <a:ext cx="9905998" cy="1478570"/>
          </a:xfrm>
        </p:spPr>
        <p:txBody>
          <a:bodyPr/>
          <a:lstStyle/>
          <a:p>
            <a:r>
              <a:rPr lang="en-US" dirty="0" smtClean="0"/>
              <a:t>Web </a:t>
            </a:r>
            <a:r>
              <a:rPr lang="en-US" dirty="0" err="1" smtClean="0"/>
              <a:t>sdr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963" y="1297380"/>
            <a:ext cx="9133802" cy="54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www.Websdr.org  </a:t>
            </a:r>
            <a:br>
              <a:rPr lang="en-US" dirty="0" smtClean="0"/>
            </a:br>
            <a:r>
              <a:rPr lang="en-US" sz="2400" dirty="0" smtClean="0"/>
              <a:t>worldwide </a:t>
            </a:r>
            <a:r>
              <a:rPr lang="en-US" sz="2400" dirty="0"/>
              <a:t>network </a:t>
            </a:r>
            <a:r>
              <a:rPr lang="en-US" sz="2400" dirty="0" smtClean="0"/>
              <a:t>of radio receivers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831" y="1974538"/>
            <a:ext cx="10936059" cy="43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is yours on </a:t>
            </a:r>
            <a:r>
              <a:rPr lang="en-US" dirty="0" err="1" smtClean="0"/>
              <a:t>hf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Always someone to talk with</a:t>
            </a:r>
          </a:p>
          <a:p>
            <a:r>
              <a:rPr lang="en-US" sz="3600" dirty="0"/>
              <a:t>Everyone is equal </a:t>
            </a:r>
            <a:endParaRPr lang="en-US" sz="3600" dirty="0" smtClean="0"/>
          </a:p>
          <a:p>
            <a:r>
              <a:rPr lang="en-US" sz="3600" dirty="0" smtClean="0"/>
              <a:t>Expands your mind globally</a:t>
            </a:r>
          </a:p>
          <a:p>
            <a:r>
              <a:rPr lang="en-US" sz="3600" dirty="0" smtClean="0"/>
              <a:t>Doesn’t have to cost a lot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54" y="1526454"/>
            <a:ext cx="3257337" cy="35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web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www.arrl.org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www.arrl.org/on-the-air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www.arrl.org/arrl-magazines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www.websdr.org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www.qrz.com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https://ksarrl.org/deeplink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https://www.contestcalendar.com/weeklycont.php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		</a:t>
            </a:r>
          </a:p>
          <a:p>
            <a:pPr marL="0" indent="0">
              <a:buNone/>
            </a:pPr>
            <a:r>
              <a:rPr lang="en-US" sz="4000" dirty="0">
                <a:hlinkClick r:id="rId2"/>
              </a:rPr>
              <a:t>w9k</a:t>
            </a:r>
            <a:r>
              <a:rPr lang="en-US" sz="4000" dirty="0">
                <a:hlinkClick r:id="rId3"/>
              </a:rPr>
              <a:t>d@aol.com</a:t>
            </a:r>
            <a:r>
              <a:rPr lang="en-US" sz="4000" dirty="0"/>
              <a:t>   John Gooldy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Questions ?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35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7272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Frequency Communication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3" y="2061427"/>
            <a:ext cx="8791575" cy="165576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How is </a:t>
            </a:r>
            <a:r>
              <a:rPr lang="en-US" sz="2400" dirty="0" smtClean="0">
                <a:solidFill>
                  <a:schemeClr val="tx1"/>
                </a:solidFill>
              </a:rPr>
              <a:t>HF </a:t>
            </a:r>
            <a:r>
              <a:rPr lang="en-US" sz="2400" dirty="0">
                <a:solidFill>
                  <a:schemeClr val="tx1"/>
                </a:solidFill>
              </a:rPr>
              <a:t>different than vhf/uhf?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What is there to do on </a:t>
            </a:r>
            <a:r>
              <a:rPr lang="en-US" sz="2400" dirty="0" err="1" smtClean="0">
                <a:solidFill>
                  <a:schemeClr val="tx1"/>
                </a:solidFill>
              </a:rPr>
              <a:t>hf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What equipment does it take</a:t>
            </a:r>
            <a:r>
              <a:rPr lang="en-US" sz="2400" dirty="0">
                <a:solidFill>
                  <a:schemeClr val="tx1"/>
                </a:solidFill>
              </a:rPr>
              <a:t>?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How </a:t>
            </a:r>
            <a:r>
              <a:rPr lang="en-US" sz="2400" dirty="0">
                <a:solidFill>
                  <a:schemeClr val="tx1"/>
                </a:solidFill>
              </a:rPr>
              <a:t>much does it cost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</a:t>
            </a:r>
            <a:r>
              <a:rPr lang="en-US" sz="2400" dirty="0" smtClean="0">
                <a:solidFill>
                  <a:schemeClr val="tx1"/>
                </a:solidFill>
              </a:rPr>
              <a:t>do you need to know to pass the exam?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WebSDR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15881"/>
            <a:ext cx="9905998" cy="1478570"/>
          </a:xfrm>
        </p:spPr>
        <p:txBody>
          <a:bodyPr>
            <a:normAutofit/>
          </a:bodyPr>
          <a:lstStyle/>
          <a:p>
            <a:r>
              <a:rPr lang="en-US" sz="3200" dirty="0"/>
              <a:t>How HF is different than </a:t>
            </a:r>
            <a:r>
              <a:rPr lang="en-US" sz="3200" dirty="0" smtClean="0"/>
              <a:t>vhf/uhf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/>
              <a:t>“</a:t>
            </a:r>
            <a:r>
              <a:rPr lang="en-US" sz="2400" dirty="0"/>
              <a:t>There’s </a:t>
            </a:r>
            <a:r>
              <a:rPr lang="en-US" sz="2400" dirty="0" smtClean="0"/>
              <a:t>something fishy about amateur radio”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596" y="1866932"/>
            <a:ext cx="9885815" cy="4326478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VHF/UHF repeaters </a:t>
            </a:r>
            <a:r>
              <a:rPr lang="en-US" sz="3200" dirty="0" smtClean="0"/>
              <a:t>are like getting fish at the grocery store</a:t>
            </a:r>
          </a:p>
          <a:p>
            <a:pPr lvl="1"/>
            <a:r>
              <a:rPr lang="en-US" sz="2900" dirty="0" smtClean="0"/>
              <a:t>Consistent conditions (Line of Sight)</a:t>
            </a:r>
          </a:p>
          <a:p>
            <a:pPr lvl="1"/>
            <a:r>
              <a:rPr lang="en-US" sz="2900" dirty="0" smtClean="0"/>
              <a:t>Predicable outcome</a:t>
            </a:r>
          </a:p>
          <a:p>
            <a:pPr lvl="1"/>
            <a:r>
              <a:rPr lang="en-US" sz="2900" dirty="0" smtClean="0"/>
              <a:t>Typically short local conversations</a:t>
            </a:r>
          </a:p>
          <a:p>
            <a:pPr lvl="1"/>
            <a:r>
              <a:rPr lang="en-US" sz="2900" dirty="0"/>
              <a:t>More like a </a:t>
            </a:r>
            <a:r>
              <a:rPr lang="en-US" sz="2900" dirty="0" smtClean="0"/>
              <a:t>function</a:t>
            </a:r>
          </a:p>
          <a:p>
            <a:r>
              <a:rPr lang="en-US" sz="3100" dirty="0" smtClean="0"/>
              <a:t>HF is like going fishing </a:t>
            </a:r>
          </a:p>
          <a:p>
            <a:pPr lvl="1"/>
            <a:r>
              <a:rPr lang="en-US" sz="2900" dirty="0" smtClean="0"/>
              <a:t>Variable conditions (</a:t>
            </a:r>
            <a:r>
              <a:rPr lang="en-US" sz="2900" dirty="0" err="1" smtClean="0"/>
              <a:t>Skywave</a:t>
            </a:r>
            <a:r>
              <a:rPr lang="en-US" sz="2900" dirty="0" smtClean="0"/>
              <a:t> Propagation)</a:t>
            </a:r>
          </a:p>
          <a:p>
            <a:pPr lvl="1"/>
            <a:r>
              <a:rPr lang="en-US" sz="2900" dirty="0" smtClean="0"/>
              <a:t>Variable outcome</a:t>
            </a:r>
          </a:p>
          <a:p>
            <a:pPr lvl="1"/>
            <a:r>
              <a:rPr lang="en-US" sz="2900" dirty="0" smtClean="0"/>
              <a:t>Talk all day/night if you like</a:t>
            </a:r>
          </a:p>
          <a:p>
            <a:pPr lvl="1"/>
            <a:r>
              <a:rPr lang="en-US" sz="2900" dirty="0" smtClean="0"/>
              <a:t>World wide conversations</a:t>
            </a:r>
          </a:p>
          <a:p>
            <a:pPr lvl="1"/>
            <a:r>
              <a:rPr lang="en-US" sz="2900" dirty="0"/>
              <a:t>More like a </a:t>
            </a:r>
            <a:r>
              <a:rPr lang="en-US" sz="2900" dirty="0" smtClean="0"/>
              <a:t>sport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439" y="2252907"/>
            <a:ext cx="3430276" cy="23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439" y="4696660"/>
            <a:ext cx="3665893" cy="20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of sight propagation (VHF/UHF)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88" y="1734197"/>
            <a:ext cx="9850446" cy="4057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3460" y="4991878"/>
            <a:ext cx="358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Skywave</a:t>
            </a:r>
            <a:r>
              <a:rPr lang="en-US" dirty="0" smtClean="0"/>
              <a:t> propagation (HF)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323" y="1617784"/>
            <a:ext cx="8315590" cy="49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55215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Ionosphere effect on </a:t>
            </a:r>
            <a:r>
              <a:rPr lang="en-US" dirty="0" err="1" smtClean="0"/>
              <a:t>hf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Acts</a:t>
            </a:r>
            <a:r>
              <a:rPr lang="en-US" dirty="0" smtClean="0"/>
              <a:t> </a:t>
            </a:r>
            <a:r>
              <a:rPr lang="en-US" sz="2400" dirty="0" smtClean="0"/>
              <a:t>Like different sizes of screen mesh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94080"/>
            <a:ext cx="9905999" cy="3541714"/>
          </a:xfrm>
        </p:spPr>
        <p:txBody>
          <a:bodyPr/>
          <a:lstStyle/>
          <a:p>
            <a:r>
              <a:rPr lang="en-US" dirty="0" smtClean="0"/>
              <a:t>As wavelength gets shorter, the signal goes up, until it no longer gets refracted and goes into space instead.</a:t>
            </a:r>
          </a:p>
          <a:p>
            <a:r>
              <a:rPr lang="en-US" dirty="0" smtClean="0"/>
              <a:t>HF </a:t>
            </a:r>
            <a:r>
              <a:rPr lang="en-US" dirty="0"/>
              <a:t>is refracted. VHF, UHF go to outer 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VHF/UHF Ducting: Temperature inversions.  Extends range.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://en.wikipedia.org/wiki/Ionosphere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13" y="3042943"/>
            <a:ext cx="6982275" cy="37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there to do on </a:t>
            </a:r>
            <a:r>
              <a:rPr lang="en-US" dirty="0" err="1" smtClean="0"/>
              <a:t>hf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2400" dirty="0" smtClean="0"/>
              <a:t>Popular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Rag chewing</a:t>
            </a:r>
          </a:p>
          <a:p>
            <a:r>
              <a:rPr lang="en-US" dirty="0"/>
              <a:t>Emergency </a:t>
            </a:r>
            <a:r>
              <a:rPr lang="en-US" dirty="0" smtClean="0"/>
              <a:t>Communications</a:t>
            </a:r>
          </a:p>
          <a:p>
            <a:r>
              <a:rPr lang="en-US" dirty="0" smtClean="0"/>
              <a:t>Learn about technology</a:t>
            </a:r>
          </a:p>
          <a:p>
            <a:r>
              <a:rPr lang="en-US" dirty="0" smtClean="0"/>
              <a:t>Nets</a:t>
            </a:r>
          </a:p>
          <a:p>
            <a:r>
              <a:rPr lang="en-US" dirty="0"/>
              <a:t>Operating </a:t>
            </a:r>
            <a:r>
              <a:rPr lang="en-US" dirty="0" smtClean="0"/>
              <a:t>awards</a:t>
            </a:r>
          </a:p>
          <a:p>
            <a:r>
              <a:rPr lang="en-US" dirty="0" smtClean="0"/>
              <a:t>Special events</a:t>
            </a:r>
          </a:p>
          <a:p>
            <a:r>
              <a:rPr lang="en-US" dirty="0" smtClean="0"/>
              <a:t>Contesting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943" y="2249487"/>
            <a:ext cx="5140104" cy="31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 chewing</a:t>
            </a:r>
            <a:br>
              <a:rPr lang="en-US" dirty="0" smtClean="0"/>
            </a:br>
            <a:r>
              <a:rPr lang="en-US" sz="2400" dirty="0" smtClean="0"/>
              <a:t>It’s like a box of chocolates</a:t>
            </a:r>
            <a:br>
              <a:rPr lang="en-US" sz="2400" dirty="0" smtClean="0"/>
            </a:br>
            <a:r>
              <a:rPr lang="en-US" sz="1400" dirty="0" smtClean="0"/>
              <a:t>You never know what you are going to get.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53490"/>
            <a:ext cx="9905999" cy="41044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“original” ham radio</a:t>
            </a:r>
          </a:p>
          <a:p>
            <a:r>
              <a:rPr lang="en-US" dirty="0" smtClean="0"/>
              <a:t>Meet interesting people</a:t>
            </a:r>
          </a:p>
          <a:p>
            <a:r>
              <a:rPr lang="en-US" dirty="0" smtClean="0"/>
              <a:t>Learn about living in other countries</a:t>
            </a:r>
          </a:p>
          <a:p>
            <a:r>
              <a:rPr lang="en-US" dirty="0" smtClean="0"/>
              <a:t>Learn about interesting topics</a:t>
            </a:r>
          </a:p>
          <a:p>
            <a:r>
              <a:rPr lang="en-US" dirty="0" smtClean="0"/>
              <a:t>Round tables</a:t>
            </a:r>
          </a:p>
          <a:p>
            <a:r>
              <a:rPr lang="en-US" dirty="0" smtClean="0"/>
              <a:t>Short Wave Listening</a:t>
            </a:r>
          </a:p>
          <a:p>
            <a:r>
              <a:rPr lang="en-US" dirty="0" smtClean="0"/>
              <a:t>No time limits</a:t>
            </a:r>
          </a:p>
          <a:p>
            <a:r>
              <a:rPr lang="en-US" dirty="0" smtClean="0"/>
              <a:t>Avoid topics about religion or politics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809" y="1135735"/>
            <a:ext cx="3717282" cy="2590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809" y="4260228"/>
            <a:ext cx="3717282" cy="2465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0809" y="3883843"/>
            <a:ext cx="371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Joe Walsh “The Eagles” WB6ACU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1512</TotalTime>
  <Words>597</Words>
  <Application>Microsoft Office PowerPoint</Application>
  <PresentationFormat>Widescreen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Tw Cen MT</vt:lpstr>
      <vt:lpstr>Circuit</vt:lpstr>
      <vt:lpstr>Amateur Radio  High Frequency Communication</vt:lpstr>
      <vt:lpstr>Hf cOMMUNICATION</vt:lpstr>
      <vt:lpstr>High Frequency Communication</vt:lpstr>
      <vt:lpstr>How HF is different than vhf/uhf “There’s something fishy about amateur radio”</vt:lpstr>
      <vt:lpstr>Line of sight propagation (VHF/UHF)</vt:lpstr>
      <vt:lpstr>Skywave propagation (HF)</vt:lpstr>
      <vt:lpstr>Ionosphere effect on hf Acts Like different sizes of screen mesh  </vt:lpstr>
      <vt:lpstr>What is there to do on hf? Popular Activities </vt:lpstr>
      <vt:lpstr>Rag chewing It’s like a box of chocolates You never know what you are going to get.</vt:lpstr>
      <vt:lpstr>Learn about technology</vt:lpstr>
      <vt:lpstr>Nets Most nets are listed with ARRL</vt:lpstr>
      <vt:lpstr>Special Events Special Event Station is a special operation usually in observation or commemoration of a special or historical event. </vt:lpstr>
      <vt:lpstr>PowerPoint Presentation</vt:lpstr>
      <vt:lpstr>On the air programs </vt:lpstr>
      <vt:lpstr>Operating awards</vt:lpstr>
      <vt:lpstr>Contests</vt:lpstr>
      <vt:lpstr>What equipment does it take?</vt:lpstr>
      <vt:lpstr>How much does it cost?</vt:lpstr>
      <vt:lpstr>What you need to know to pass exam</vt:lpstr>
      <vt:lpstr>Web sdr </vt:lpstr>
      <vt:lpstr>www.Websdr.org   worldwide network of radio receivers</vt:lpstr>
      <vt:lpstr>The world is yours on hf!</vt:lpstr>
      <vt:lpstr>Useful web sites</vt:lpstr>
      <vt:lpstr>Questions 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High Frequency Communication</dc:title>
  <dc:creator>John Gooldy</dc:creator>
  <cp:lastModifiedBy>Tim Vermande</cp:lastModifiedBy>
  <cp:revision>150</cp:revision>
  <dcterms:created xsi:type="dcterms:W3CDTF">2020-02-29T20:47:01Z</dcterms:created>
  <dcterms:modified xsi:type="dcterms:W3CDTF">2023-02-06T20:17:50Z</dcterms:modified>
</cp:coreProperties>
</file>